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300" r:id="rId3"/>
    <p:sldId id="259" r:id="rId4"/>
    <p:sldId id="301" r:id="rId5"/>
    <p:sldId id="302" r:id="rId6"/>
    <p:sldId id="303" r:id="rId7"/>
    <p:sldId id="261" r:id="rId8"/>
    <p:sldId id="304" r:id="rId9"/>
    <p:sldId id="305" r:id="rId10"/>
    <p:sldId id="306" r:id="rId11"/>
    <p:sldId id="263" r:id="rId12"/>
    <p:sldId id="309" r:id="rId13"/>
    <p:sldId id="310" r:id="rId14"/>
    <p:sldId id="311" r:id="rId15"/>
    <p:sldId id="308" r:id="rId16"/>
    <p:sldId id="312" r:id="rId17"/>
    <p:sldId id="313" r:id="rId18"/>
    <p:sldId id="314" r:id="rId19"/>
    <p:sldId id="316" r:id="rId20"/>
    <p:sldId id="276" r:id="rId21"/>
    <p:sldId id="317" r:id="rId22"/>
    <p:sldId id="318" r:id="rId23"/>
    <p:sldId id="324" r:id="rId24"/>
    <p:sldId id="315" r:id="rId25"/>
    <p:sldId id="319" r:id="rId26"/>
    <p:sldId id="323" r:id="rId27"/>
    <p:sldId id="321" r:id="rId28"/>
    <p:sldId id="326" r:id="rId29"/>
    <p:sldId id="320" r:id="rId30"/>
    <p:sldId id="325" r:id="rId31"/>
    <p:sldId id="297" r:id="rId32"/>
    <p:sldId id="298" r:id="rId33"/>
    <p:sldId id="329" r:id="rId34"/>
    <p:sldId id="330" r:id="rId35"/>
    <p:sldId id="33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94" autoAdjust="0"/>
  </p:normalViewPr>
  <p:slideViewPr>
    <p:cSldViewPr snapToGrid="0" snapToObjects="1">
      <p:cViewPr varScale="1">
        <p:scale>
          <a:sx n="138" d="100"/>
          <a:sy n="138" d="100"/>
        </p:scale>
        <p:origin x="1368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5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2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3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6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06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82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7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2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09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Public-Safety/Summary-of-Syringe-Data-in-NYC-Parks/t8xi-d5wb/about_dat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Housing-Development/Housing-Database/6umk-irkx/about_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City-Government/NYC-Parks-Districts/mebz-ditc/about_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Social-Services/Individual-Census-by-Borough-Community-District-an/veav-vj3r/about_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5231186" cy="2497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Exploring Housing, Homelessness and Public Syringe Recovery</a:t>
            </a:r>
            <a:br>
              <a:rPr lang="en-US" sz="3400" b="1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5231183" cy="64606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90000"/>
              </a:lnSpc>
              <a:buNone/>
            </a:pPr>
            <a:b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John Ferrara</a:t>
            </a:r>
          </a:p>
          <a:p>
            <a:pPr lvl="0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Final Project (DATA 606 &amp; DATA 607)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6650893" y="2308860"/>
            <a:ext cx="2674620" cy="228600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>
                <a:solidFill>
                  <a:schemeClr val="bg2">
                    <a:alpha val="80000"/>
                  </a:schemeClr>
                </a:solidFill>
              </a:rPr>
              <a:t>2024-12-08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B85A9-01BF-28E6-D7D6-B4CFF900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2A836D2-DEE9-EFAD-0D14-7E1DD5D09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82" y="1849432"/>
            <a:ext cx="3841954" cy="356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Basic Summary Statistics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782701-F965-F2D9-5783-76F66CD99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288278"/>
              </p:ext>
            </p:extLst>
          </p:nvPr>
        </p:nvGraphicFramePr>
        <p:xfrm>
          <a:off x="391887" y="2329613"/>
          <a:ext cx="8265773" cy="245723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97411">
                  <a:extLst>
                    <a:ext uri="{9D8B030D-6E8A-4147-A177-3AD203B41FA5}">
                      <a16:colId xmlns:a16="http://schemas.microsoft.com/office/drawing/2014/main" val="74619917"/>
                    </a:ext>
                  </a:extLst>
                </a:gridCol>
                <a:gridCol w="821550">
                  <a:extLst>
                    <a:ext uri="{9D8B030D-6E8A-4147-A177-3AD203B41FA5}">
                      <a16:colId xmlns:a16="http://schemas.microsoft.com/office/drawing/2014/main" val="1982819526"/>
                    </a:ext>
                  </a:extLst>
                </a:gridCol>
                <a:gridCol w="1156105">
                  <a:extLst>
                    <a:ext uri="{9D8B030D-6E8A-4147-A177-3AD203B41FA5}">
                      <a16:colId xmlns:a16="http://schemas.microsoft.com/office/drawing/2014/main" val="300635128"/>
                    </a:ext>
                  </a:extLst>
                </a:gridCol>
                <a:gridCol w="839973">
                  <a:extLst>
                    <a:ext uri="{9D8B030D-6E8A-4147-A177-3AD203B41FA5}">
                      <a16:colId xmlns:a16="http://schemas.microsoft.com/office/drawing/2014/main" val="2096868610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098694053"/>
                    </a:ext>
                  </a:extLst>
                </a:gridCol>
                <a:gridCol w="1180214">
                  <a:extLst>
                    <a:ext uri="{9D8B030D-6E8A-4147-A177-3AD203B41FA5}">
                      <a16:colId xmlns:a16="http://schemas.microsoft.com/office/drawing/2014/main" val="178940181"/>
                    </a:ext>
                  </a:extLst>
                </a:gridCol>
                <a:gridCol w="999308">
                  <a:extLst>
                    <a:ext uri="{9D8B030D-6E8A-4147-A177-3AD203B41FA5}">
                      <a16:colId xmlns:a16="http://schemas.microsoft.com/office/drawing/2014/main" val="831858469"/>
                    </a:ext>
                  </a:extLst>
                </a:gridCol>
                <a:gridCol w="688710">
                  <a:extLst>
                    <a:ext uri="{9D8B030D-6E8A-4147-A177-3AD203B41FA5}">
                      <a16:colId xmlns:a16="http://schemas.microsoft.com/office/drawing/2014/main" val="2059390014"/>
                    </a:ext>
                  </a:extLst>
                </a:gridCol>
              </a:tblGrid>
              <a:tr h="38814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Metric</a:t>
                      </a:r>
                      <a:endParaRPr 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>
                          <a:effectLst/>
                        </a:rPr>
                        <a:t>Min</a:t>
                      </a:r>
                      <a:endParaRPr lang="en-US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>
                          <a:effectLst/>
                        </a:rPr>
                        <a:t>1st Quartile</a:t>
                      </a:r>
                      <a:endParaRPr lang="en-US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>
                          <a:effectLst/>
                        </a:rPr>
                        <a:t>Median</a:t>
                      </a:r>
                      <a:endParaRPr lang="en-US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Mean</a:t>
                      </a:r>
                      <a:endParaRPr 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>
                          <a:effectLst/>
                        </a:rPr>
                        <a:t>3rd Quartile</a:t>
                      </a:r>
                      <a:endParaRPr lang="en-US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>
                          <a:effectLst/>
                        </a:rPr>
                        <a:t>Max</a:t>
                      </a:r>
                      <a:endParaRPr lang="en-US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u="none" strike="noStrike" dirty="0">
                          <a:effectLst/>
                        </a:rPr>
                        <a:t>NA's</a:t>
                      </a:r>
                      <a:endParaRPr 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extLst>
                  <a:ext uri="{0D108BD9-81ED-4DB2-BD59-A6C34878D82A}">
                    <a16:rowId xmlns:a16="http://schemas.microsoft.com/office/drawing/2014/main" val="3120281329"/>
                  </a:ext>
                </a:extLst>
              </a:tr>
              <a:tr h="388146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 dirty="0">
                          <a:effectLst/>
                        </a:rPr>
                        <a:t>Syringe Estimates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0.5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7.0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55.0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4,875.9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1,540.8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10,154.7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374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extLst>
                  <a:ext uri="{0D108BD9-81ED-4DB2-BD59-A6C34878D82A}">
                    <a16:rowId xmlns:a16="http://schemas.microsoft.com/office/drawing/2014/main" val="68054811"/>
                  </a:ext>
                </a:extLst>
              </a:tr>
              <a:tr h="561492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Average Homeless Count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0.0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 dirty="0">
                          <a:effectLst/>
                        </a:rPr>
                        <a:t>35.33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290.92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364.35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583.70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1,681.44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157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extLst>
                  <a:ext uri="{0D108BD9-81ED-4DB2-BD59-A6C34878D82A}">
                    <a16:rowId xmlns:a16="http://schemas.microsoft.com/office/drawing/2014/main" val="516302688"/>
                  </a:ext>
                </a:extLst>
              </a:tr>
              <a:tr h="6703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Housing Construction (Sum)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-194.0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273.0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877.5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1,624.7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2,174.5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10,451.0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extLst>
                  <a:ext uri="{0D108BD9-81ED-4DB2-BD59-A6C34878D82A}">
                    <a16:rowId xmlns:a16="http://schemas.microsoft.com/office/drawing/2014/main" val="794070860"/>
                  </a:ext>
                </a:extLst>
              </a:tr>
              <a:tr h="44909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 dirty="0">
                          <a:effectLst/>
                        </a:rPr>
                        <a:t>Housing Avg. YOY Change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-2,973.248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4.368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38.269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232.867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110.634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>
                          <a:effectLst/>
                        </a:rPr>
                        <a:t>22,137.460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0" u="none" strike="noStrike" dirty="0">
                          <a:effectLst/>
                        </a:rPr>
                        <a:t>97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924" marR="44924" marT="6239" marB="0"/>
                </a:tc>
                <a:extLst>
                  <a:ext uri="{0D108BD9-81ED-4DB2-BD59-A6C34878D82A}">
                    <a16:rowId xmlns:a16="http://schemas.microsoft.com/office/drawing/2014/main" val="1975072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29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1" descr="FinalProject_JohnFerrara_files/figure-pptx/hist_dist1a-1.png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98460" y="2147861"/>
            <a:ext cx="3433141" cy="2746514"/>
          </a:xfrm>
          <a:prstGeom prst="rect">
            <a:avLst/>
          </a:prstGeom>
          <a:noFill/>
          <a:effectLst/>
        </p:spPr>
      </p:pic>
      <p:pic>
        <p:nvPicPr>
          <p:cNvPr id="7" name="Picture 6" descr="FinalProject_JohnFerrara_files/figure-pptx/hist_dist1b-1.pn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868882" y="2147861"/>
            <a:ext cx="3600399" cy="28839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1C845D2-80BB-CE0A-B257-4B3B55BB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0" y="1791650"/>
            <a:ext cx="3841954" cy="356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lang="en-US" altLang="en-US" dirty="0">
                <a:latin typeface="+mj-lt"/>
                <a:ea typeface="+mj-ea"/>
                <a:cs typeface="+mj-cs"/>
              </a:rPr>
              <a:t>Est.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Syringe Counts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34DB8-3A8E-58F4-6C59-A1208C00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74A502-DAF5-581A-DE49-587C73AB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14003-0B39-83E1-8309-F22D63CF0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0909EA-12BD-FA04-F122-E25D34232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B6941B-9189-28D2-7845-EA61B43A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F2BD5A-0DC1-DC53-6918-99A6EB2A2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502FCB-D7E3-2762-7150-6EDA623DB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332F0E-9F28-7842-A3F7-EBAE2EE4F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272DE1-C485-F0D1-D68E-2CED55F48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60F30E1F-813A-5BB7-434A-62D852C2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65DE8-75A6-952C-782D-F6E7C056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2DC0427-BEE0-5489-E71B-89AFAF51F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B87613-1A63-F39C-3F32-2E4F7B980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0" y="1688580"/>
            <a:ext cx="3841954" cy="356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Avg. Adult Homeless Population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FinalProject_JohnFerrara_files/figure-pptx/hist_dist2a-1.png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2691" y="2089112"/>
            <a:ext cx="3579588" cy="28672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nalProject_JohnFerrara_files/figure-pptx/hist_dist2b-1.pn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813105" y="2089112"/>
            <a:ext cx="3579586" cy="28672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412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24B0C-446A-A95E-4825-66E5A462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9DC7F-5E29-3C71-7411-7245644BF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32055-251F-5EFD-2759-36A24647C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EAFD4C5-1EBC-E097-B73A-807E3FB77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6FE454-B900-531B-5802-34D439797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4608DC-43FD-2061-3734-8DD6D15C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9F1379D-A0B0-4591-7EE9-5C1F63F5C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FA27AD-6DBB-248F-44D0-62D15C4A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AFFA6E-377C-6DE8-4C32-81AB52E2B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D39017E-F961-B363-1E82-22E1F37EF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6A29F-EC66-341A-3CED-15B86F2F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10BD894-9226-482D-BA00-EBB3CACE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2374ED5-4B3A-A2CB-2EDC-A06ADF16B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82" y="1677545"/>
            <a:ext cx="6347898" cy="356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Completed 5 Year Housing Related Construction Projects 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FinalProject_JohnFerrara_files/figure-pptx/hist_dist3a-1.png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86697" y="2002263"/>
            <a:ext cx="3885251" cy="31120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FinalProject_JohnFerrara_files/figure-pptx/hist_dist3b-1.pn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733583" y="2002263"/>
            <a:ext cx="3837726" cy="307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714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ABE39-D3CB-2B6B-B7AB-92DAAC193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3E9E6D-8095-90C4-32D7-B04C615C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5D20D-661E-976D-CE3F-44160B3AA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07A9DD-F25C-3C53-E7B3-37106D898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F8BCD6-7C69-2B87-0C61-E19011B3E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EADE20-10E7-E332-E5A3-35D2D55C3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B812BE-EE13-7C7C-418F-F53884B97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A1EE3B-6484-94DB-4895-57CB612F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47513E-D26D-0DDA-4586-107A8A411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B4FE33E9-09F7-E668-F59D-7AB87AC9B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7ED81-B221-D496-B0ED-0EB383E2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DFF5907-8B1B-6B3E-F6B2-ACFB8B7A2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0222C7-D598-0110-3290-80C8FB164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0" y="1791650"/>
            <a:ext cx="6347898" cy="3569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Avg 5 Year YOY Change Housing Related Construction Projects </a:t>
            </a:r>
          </a:p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endParaRPr kumimoji="0" lang="en-US" altLang="en-US" u="none" strike="noStrike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FinalProject_JohnFerrara_files/figure-pptx/hist_dist4a-1.png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60463" y="2148627"/>
            <a:ext cx="3695949" cy="29604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FinalProject_JohnFerrara_files/figure-pptx/hist_dist4b-1.pn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787589" y="2087233"/>
            <a:ext cx="3796045" cy="30406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708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A map of different cities&#10;&#10;Description automatically generated">
            <a:extLst>
              <a:ext uri="{FF2B5EF4-FFF2-40B4-BE49-F238E27FC236}">
                <a16:creationId xmlns:a16="http://schemas.microsoft.com/office/drawing/2014/main" id="{190CF3DF-1397-E838-D71A-DA64BB1E4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B693D-733F-B8AE-4A52-9B5D6F1B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C6C7A3C-F86C-9F3E-8625-D2505CE5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ABC9B9-8F2E-1481-6F66-2B901B49F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C330883-4E4B-0693-2913-8B42BBED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B8957A4-5B3D-37A3-D746-02AB6A190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A4CE11-E166-D0A3-58F4-94322BB7E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A77752D-B1FF-D3C4-04A1-F8669817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F13BB-F2EE-C2A5-1490-1F95DF077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2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3C8DE-8974-53A4-8ABE-64184188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846F3BB-CAD0-E7A5-9827-BBEB026D6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1B9AC7-1A0A-7E60-780B-7CC43CB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1AB5D41-11CA-F624-6C5A-86527454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F7DE698-ECE3-5A8B-ABD6-08258EE18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3C1267-D9DC-0D1F-1AE5-D40E5C58D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3E06156-5C12-EE78-9618-80F59AA4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D7940E28-F218-2403-F604-DC2DD88BA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6CA69-E774-B8D7-FC55-7722AD00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CDACA28-F9BE-81CE-B7E4-320EB496B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3BF9C0-1D03-9C8B-8CB7-9F6E3E502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AA20990-F39F-4E3B-00A8-E5CD71F08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6B0D523-D58C-1F36-F904-7AE902FFC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5E5F11-AD3F-85D3-1A79-CEFB7DA31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B303DB7-348A-DCFF-7D81-591AE0C15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map of different states&#10;&#10;Description automatically generated">
            <a:extLst>
              <a:ext uri="{FF2B5EF4-FFF2-40B4-BE49-F238E27FC236}">
                <a16:creationId xmlns:a16="http://schemas.microsoft.com/office/drawing/2014/main" id="{FDC455A2-1D55-00DD-675A-928538549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C1487-11F9-8F85-2EBA-3A241553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D2B0F4-E6BE-555F-1439-926FB3E8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95291-A2E0-C0A4-43D3-EB10CBE72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52B32A7-0CF8-DFEF-2DF9-EE730E7B3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C2F466-BF33-2D03-4B4F-FCED97B51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124EA-F10B-3BB3-C73A-6C43E977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67D738-C660-C610-0066-ABD3D3316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340B9-21FA-EEE2-32DC-2F3CE00F9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C11760-379B-8670-B637-862D2A6C8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2CD3DAC1-77B9-7F78-05B6-BE27E04C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B1179-FE65-A579-9EC6-22904489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F9B246B-B4A0-C25C-8544-DCAB328A9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4124F50-92CF-2B13-5AA8-EEDBB4148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9" y="1717978"/>
            <a:ext cx="5081977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1: Relationship Between Logged Adult Homeless Population and Logged Completed Housing Construction Projects for Preceding 5 Years at the Community District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95C47-C47E-BAEB-37E4-998A314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17" y="2454892"/>
            <a:ext cx="4430063" cy="2592453"/>
          </a:xfrm>
          <a:prstGeom prst="rect">
            <a:avLst/>
          </a:prstGeom>
        </p:spPr>
      </p:pic>
      <p:pic>
        <p:nvPicPr>
          <p:cNvPr id="10" name="Picture 9" descr="A graph with black dots&#10;&#10;Description automatically generated">
            <a:extLst>
              <a:ext uri="{FF2B5EF4-FFF2-40B4-BE49-F238E27FC236}">
                <a16:creationId xmlns:a16="http://schemas.microsoft.com/office/drawing/2014/main" id="{AADA5807-2F10-0C7E-532E-6795A4160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34" y="1328004"/>
            <a:ext cx="3655433" cy="36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9665D-C4C4-6872-1D5C-EC845AF7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Research Questions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C8CF-6366-AB1A-A710-6AE2B8B2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8" y="1714621"/>
            <a:ext cx="8931349" cy="317400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b="1" dirty="0"/>
              <a:t>Does housing impact this seemingly separate public health and safety issue of public/ improper syringe disposal?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 dirty="0"/>
              <a:t>Question 1: </a:t>
            </a:r>
            <a:r>
              <a:rPr lang="en-US" sz="1000" dirty="0"/>
              <a:t>Does the Number of Housing Related Construction Projects for the Previous 5 Years correlate with the Size of Adult Homeless Population?</a:t>
            </a:r>
            <a:r>
              <a:rPr lang="en-US" sz="900" dirty="0"/>
              <a:t>    </a:t>
            </a:r>
          </a:p>
          <a:p>
            <a:pPr>
              <a:lnSpc>
                <a:spcPct val="90000"/>
              </a:lnSpc>
            </a:pPr>
            <a:r>
              <a:rPr lang="en-US" sz="900" b="1" dirty="0"/>
              <a:t>Null Hypothesis: </a:t>
            </a:r>
            <a:r>
              <a:rPr lang="en-US" sz="900" dirty="0"/>
              <a:t>The number of housing related construction projects for the preceding 5 year window period does not correlate with the adult homeless population.</a:t>
            </a:r>
          </a:p>
          <a:p>
            <a:pPr>
              <a:lnSpc>
                <a:spcPct val="90000"/>
              </a:lnSpc>
            </a:pPr>
            <a:r>
              <a:rPr lang="en-US" sz="900" b="1" dirty="0"/>
              <a:t>Alternative Hypothesis:</a:t>
            </a:r>
            <a:r>
              <a:rPr lang="en-US" sz="900" dirty="0"/>
              <a:t> The number of housing related construction projects for the preceding 5 year window period does correlated with the adult homeless population.</a:t>
            </a:r>
            <a:endParaRPr lang="en-US" sz="900" b="1" dirty="0"/>
          </a:p>
          <a:p>
            <a:pPr>
              <a:lnSpc>
                <a:spcPct val="90000"/>
              </a:lnSpc>
            </a:pPr>
            <a:r>
              <a:rPr lang="en-US" sz="900" b="1" dirty="0"/>
              <a:t>Variables:</a:t>
            </a:r>
          </a:p>
          <a:p>
            <a:pPr lvl="1">
              <a:lnSpc>
                <a:spcPct val="90000"/>
              </a:lnSpc>
            </a:pPr>
            <a:r>
              <a:rPr lang="en-US" sz="800" i="1" dirty="0"/>
              <a:t>Independent</a:t>
            </a:r>
            <a:r>
              <a:rPr lang="en-US" sz="800" dirty="0"/>
              <a:t>: The independent variable in this question is the completed housing-related construction projects completed in the preceding 5 year window from when the homeless population was counted. </a:t>
            </a:r>
          </a:p>
          <a:p>
            <a:pPr lvl="1">
              <a:lnSpc>
                <a:spcPct val="90000"/>
              </a:lnSpc>
            </a:pPr>
            <a:r>
              <a:rPr lang="en-US" sz="800" i="1" dirty="0"/>
              <a:t>Dependent</a:t>
            </a:r>
            <a:r>
              <a:rPr lang="en-US" sz="800" dirty="0"/>
              <a:t>: The dependent variable in this question is the Adult homeless population.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 dirty="0"/>
              <a:t>Question 2:</a:t>
            </a:r>
            <a:r>
              <a:rPr lang="en-US" sz="1000" b="0" i="0" dirty="0">
                <a:effectLst/>
              </a:rPr>
              <a:t> Does the size of the Adult Homeless Population correlate with the Number of Used Syringes recovered by NYC Parks?</a:t>
            </a:r>
          </a:p>
          <a:p>
            <a:pPr>
              <a:lnSpc>
                <a:spcPct val="90000"/>
              </a:lnSpc>
            </a:pPr>
            <a:r>
              <a:rPr lang="en-US" sz="900" b="1" dirty="0"/>
              <a:t>Null Hypothesis:</a:t>
            </a:r>
            <a:r>
              <a:rPr lang="en-US" sz="900" dirty="0"/>
              <a:t> The size of the Adult homeless population does not correlate with the number of used syringes recovered in NYC Parks. </a:t>
            </a:r>
          </a:p>
          <a:p>
            <a:pPr>
              <a:lnSpc>
                <a:spcPct val="90000"/>
              </a:lnSpc>
            </a:pPr>
            <a:r>
              <a:rPr lang="en-US" sz="900" b="1" dirty="0"/>
              <a:t>Alternative Hypothesis:</a:t>
            </a:r>
            <a:r>
              <a:rPr lang="en-US" sz="900" dirty="0"/>
              <a:t> The size of the Adult homeless population does correlate with the number of used syringes recovered in NYC Parks. </a:t>
            </a:r>
          </a:p>
          <a:p>
            <a:pPr>
              <a:lnSpc>
                <a:spcPct val="90000"/>
              </a:lnSpc>
            </a:pPr>
            <a:r>
              <a:rPr lang="en-US" sz="900" b="1" dirty="0"/>
              <a:t>Variables:</a:t>
            </a:r>
          </a:p>
          <a:p>
            <a:pPr lvl="1">
              <a:lnSpc>
                <a:spcPct val="90000"/>
              </a:lnSpc>
            </a:pPr>
            <a:r>
              <a:rPr lang="en-US" sz="800" i="1" dirty="0"/>
              <a:t>Independent</a:t>
            </a:r>
            <a:r>
              <a:rPr lang="en-US" sz="800" dirty="0"/>
              <a:t>: The independent variable in this question is the adult unhoused population.</a:t>
            </a:r>
          </a:p>
          <a:p>
            <a:pPr lvl="1">
              <a:lnSpc>
                <a:spcPct val="90000"/>
              </a:lnSpc>
            </a:pPr>
            <a:r>
              <a:rPr lang="en-US" sz="800" i="1" dirty="0"/>
              <a:t>Dependent</a:t>
            </a:r>
            <a:r>
              <a:rPr lang="en-US" sz="800" dirty="0"/>
              <a:t>: The dependent variable in this question is the total syringes collected from NYC Parks and public safe disposal sites.</a:t>
            </a:r>
          </a:p>
        </p:txBody>
      </p:sp>
    </p:spTree>
    <p:extLst>
      <p:ext uri="{BB962C8B-B14F-4D97-AF65-F5344CB8AC3E}">
        <p14:creationId xmlns:p14="http://schemas.microsoft.com/office/powerpoint/2010/main" val="155665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Project_JohnFerrara_files/figure-pptx/m1_check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61" y="1585149"/>
            <a:ext cx="3704235" cy="296707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nalProject_JohnFerrara_files/figure-pptx/m1_check2-1.png">
            <a:extLst>
              <a:ext uri="{FF2B5EF4-FFF2-40B4-BE49-F238E27FC236}">
                <a16:creationId xmlns:a16="http://schemas.microsoft.com/office/drawing/2014/main" id="{406454EA-1575-5B1E-4B5B-0B4D3B72326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91118" y="154172"/>
            <a:ext cx="3346596" cy="26806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nalProject_JohnFerrara_files/figure-pptx/m1_check3-1.png">
            <a:extLst>
              <a:ext uri="{FF2B5EF4-FFF2-40B4-BE49-F238E27FC236}">
                <a16:creationId xmlns:a16="http://schemas.microsoft.com/office/drawing/2014/main" id="{A283F313-AA6E-1AE9-09CD-E89DC770CE7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491118" y="2836266"/>
            <a:ext cx="3346596" cy="21530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8E1A33-0BC2-65EB-AB8C-10004018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M1 Valid?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F2602D-2EDD-53B6-3E40-A5815EDB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0C30C9-2F73-76C0-3AD9-59AF4119E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57D44-27A5-5428-7510-99B48E013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37F93E8-1698-46D2-4136-0E523B03A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EFC8CD-6104-32C8-04EE-38B9AB86B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1E03F5-8D40-4529-2827-D88335EE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CDCB56-C441-81A5-94AE-9ADE5113D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5D8339-F514-264D-3F74-44B0BBCEC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6A848C-2D7D-0716-3CA4-DC3BBEDA2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9D08DF2-9C08-949D-23FD-45C78B01E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B9465-721B-F669-7991-839C68E5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80F5A3B-F9C2-910E-6230-3DF48FF06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CA88C5F-90D6-EE7F-F7BA-B262387FB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9" y="1717978"/>
            <a:ext cx="5081977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2: Relationship Between Logged Adult Homeless Population and Logged Average YOY Percent Change in Completed Housing Related Construction Projects for Preceding 5 Years at the Community District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C3493-F244-8E4A-BA5F-3839F9CBB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88" y="2525599"/>
            <a:ext cx="4346162" cy="2356874"/>
          </a:xfrm>
          <a:prstGeom prst="rect">
            <a:avLst/>
          </a:prstGeom>
        </p:spPr>
      </p:pic>
      <p:pic>
        <p:nvPicPr>
          <p:cNvPr id="7" name="Picture 6" descr="A graph with black dots and a blue line&#10;&#10;Description automatically generated">
            <a:extLst>
              <a:ext uri="{FF2B5EF4-FFF2-40B4-BE49-F238E27FC236}">
                <a16:creationId xmlns:a16="http://schemas.microsoft.com/office/drawing/2014/main" id="{1720FFE3-826B-8024-530D-F477C8A61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220" y="807522"/>
            <a:ext cx="4163785" cy="41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2CAB5-E0D0-6641-8735-D715F408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EE742B-55FD-0675-F23C-51CD7073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55BF2-4CA0-B90B-7477-5F559133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4E77219-0FA5-BD40-9475-E984EF5F1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1F852-DB57-D293-CF15-BB9E0FC4A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FF5E7-3453-8F3C-DA2E-EB6193E6F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51D10D-A142-32CE-9A02-1553FFF9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9F2C0-651C-08BC-14CA-CB185F695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20A202-73D4-CEAF-530F-5480E17F3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F6F163C-B90E-7BF5-7CAF-7CD92D55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05C9F-69F8-5CDB-3F3D-C23A2CAB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B75AE34-DC69-D207-D16C-EB7F874E1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3AB7300-E601-9B56-6C5C-727C0EB7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9" y="1717978"/>
            <a:ext cx="5081977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3: Relationship Between Logged Adult Homeless Population and Logged Est. Total Number of Syringes Recovered at the Community District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9028D-B6CA-A4AC-F467-BE4FC8A14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06" y="2437535"/>
            <a:ext cx="4553178" cy="2502143"/>
          </a:xfrm>
          <a:prstGeom prst="rect">
            <a:avLst/>
          </a:prstGeom>
        </p:spPr>
      </p:pic>
      <p:pic>
        <p:nvPicPr>
          <p:cNvPr id="10" name="Picture 9" descr="A graph with a line and dots&#10;&#10;Description automatically generated">
            <a:extLst>
              <a:ext uri="{FF2B5EF4-FFF2-40B4-BE49-F238E27FC236}">
                <a16:creationId xmlns:a16="http://schemas.microsoft.com/office/drawing/2014/main" id="{3D8F10E2-CD01-9D2E-5045-22AB3D95A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960" y="1010466"/>
            <a:ext cx="3929212" cy="39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0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1FC7E-5917-FF42-5C43-014E9C06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9BBC56-86F0-F5A5-1AD4-155A420E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M3 Valid?</a:t>
            </a:r>
          </a:p>
        </p:txBody>
      </p:sp>
      <p:pic>
        <p:nvPicPr>
          <p:cNvPr id="3" name="Picture 2" descr="FinalProject_JohnFerrara_files/figure-pptx/m3_check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420" y="1507093"/>
            <a:ext cx="3903693" cy="31268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FinalProject_JohnFerrara_files/figure-pptx/m3_check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91117" y="0"/>
            <a:ext cx="3685043" cy="26244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nalProject_JohnFerrara_files/figure-pptx/m3_check3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491117" y="2672727"/>
            <a:ext cx="3408054" cy="23731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760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7FF7-A96C-F871-D5A3-7B6DE803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7A1F-1ADE-857E-6C71-7D9C95B7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CBEAC-CC58-662A-A70D-E265ADDA90EF}"/>
              </a:ext>
            </a:extLst>
          </p:cNvPr>
          <p:cNvSpPr txBox="1"/>
          <p:nvPr/>
        </p:nvSpPr>
        <p:spPr>
          <a:xfrm>
            <a:off x="427703" y="1233964"/>
            <a:ext cx="72809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 with Community District Data:	</a:t>
            </a:r>
            <a:endParaRPr lang="en-US" dirty="0"/>
          </a:p>
          <a:p>
            <a:pPr lvl="1"/>
            <a:r>
              <a:rPr lang="en-US" dirty="0"/>
              <a:t>Unequal distribution of parks affecting syringe data.</a:t>
            </a:r>
          </a:p>
          <a:p>
            <a:pPr lvl="1"/>
            <a:r>
              <a:rPr lang="en-US" dirty="0"/>
              <a:t>Zoning limitations influencing shelter locations and homeless population.</a:t>
            </a:r>
          </a:p>
          <a:p>
            <a:pPr lvl="1"/>
            <a:r>
              <a:rPr lang="en-US" dirty="0"/>
              <a:t>Housing projects concentrated in select areas.</a:t>
            </a:r>
          </a:p>
          <a:p>
            <a:r>
              <a:rPr lang="en-US" b="1" dirty="0"/>
              <a:t>Solution:</a:t>
            </a:r>
            <a:endParaRPr lang="en-US" dirty="0"/>
          </a:p>
          <a:p>
            <a:pPr lvl="1"/>
            <a:r>
              <a:rPr lang="en-US" dirty="0"/>
              <a:t>Aggregated data to the borough level to address CD geographic limitations.</a:t>
            </a:r>
          </a:p>
          <a:p>
            <a:pPr lvl="1"/>
            <a:r>
              <a:rPr lang="en-US" dirty="0"/>
              <a:t>Hopefully reveal clearer relationships by generalizing boundaries.</a:t>
            </a:r>
          </a:p>
          <a:p>
            <a:r>
              <a:rPr lang="en-US" b="1" dirty="0"/>
              <a:t>Trade-Off:</a:t>
            </a:r>
            <a:endParaRPr lang="en-US" dirty="0"/>
          </a:p>
          <a:p>
            <a:pPr lvl="1"/>
            <a:r>
              <a:rPr lang="en-US" dirty="0"/>
              <a:t>Reduced data points due to aggregation.</a:t>
            </a:r>
          </a:p>
        </p:txBody>
      </p:sp>
    </p:spTree>
    <p:extLst>
      <p:ext uri="{BB962C8B-B14F-4D97-AF65-F5344CB8AC3E}">
        <p14:creationId xmlns:p14="http://schemas.microsoft.com/office/powerpoint/2010/main" val="47045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61EE6-D206-71FA-0873-83393878C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331BCA-D688-AE43-43E6-20CA7BC6B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20816-B2AC-DBEA-431A-411170828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059D167-6654-0F11-D931-C6F5BCBFE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2F6CE-0E16-BF10-A049-4482CAAB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C68E1A-3177-FAEB-E5D7-9DCCBE53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522A2F-10A3-A3E4-FD65-4ABEC6AF3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AED7A-CDE4-ADAC-7BF4-0EE49CD7A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C8C08A-0A2F-9C21-8F1F-00071F95E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B64694C-1D49-19F9-3D84-B881ADAB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D9165-A07D-2698-5337-5A47FFEA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9186FCDA-5EC8-3DF4-8FB1-E1051EC7B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7434ADE-BC0A-3E4C-299C-8073634C6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30" y="1687614"/>
            <a:ext cx="4596240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4: Relationship Between Logged Adult Homeless Population and Logged Total Number of Completed Housing Related Construction Projects for Preceding 5 Years at the Borough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4ECEC-2771-8F2E-C803-3A78D9701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84" y="2438994"/>
            <a:ext cx="4352674" cy="2544169"/>
          </a:xfrm>
          <a:prstGeom prst="rect">
            <a:avLst/>
          </a:prstGeom>
        </p:spPr>
      </p:pic>
      <p:pic>
        <p:nvPicPr>
          <p:cNvPr id="10" name="Picture 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CAA2630A-3519-0743-F444-86BDBF342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098" y="837190"/>
            <a:ext cx="4145973" cy="414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61AF-F7D7-F6D4-B0DA-6F8BA024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3062D6-7AF7-0AD7-100D-3CB8D8A3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M4 Valid?</a:t>
            </a:r>
          </a:p>
        </p:txBody>
      </p:sp>
      <p:pic>
        <p:nvPicPr>
          <p:cNvPr id="3" name="Picture 2" descr="FinalProject_JohnFerrara_files/figure-pptx/m4_check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697" y="1605657"/>
            <a:ext cx="3611486" cy="28927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FinalProject_JohnFerrara_files/figure-pptx/m4_check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25882" y="-47502"/>
            <a:ext cx="3346596" cy="26806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nalProject_JohnFerrara_files/figure-pptx/m4_check3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25882" y="2729338"/>
            <a:ext cx="3497779" cy="23023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0788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B69AA-FC51-4B3F-67B4-04FBFB17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26A37-3D83-9476-4FC1-8CBF14120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6BC3D-1C50-2F7E-659D-8F34B281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45A42D4-9DED-AE54-28AF-20F06CD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C22B4A-4EC7-BEFF-FF4B-DDF5BAD16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6AEA40-2B27-0AC0-73D2-7641F86FC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CF9DD9-8D3C-F635-7B33-D7BCE1B4B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5EBCA-2249-D2E1-8E57-BC82827D8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9DA810-ED4C-30E7-C2A7-1AD149694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35DC881-5C9E-B947-7AB6-8EA58FFA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D850D-52A1-4FC0-0E29-9AAE1712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C809D47-D5A6-97DF-4847-5ECEE6981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E560B6-1B23-C4D4-BAE0-384A1F1D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9" y="1717978"/>
            <a:ext cx="5081977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5: Relationship Between Logged Adult Homeless Population and Logged Average YOY Percent Change in Completed Housing Related Construction Projects for Preceding 5 Years at the Borough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89C54-D3EF-1B26-987E-00C66311D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54" y="2393620"/>
            <a:ext cx="4470111" cy="2671014"/>
          </a:xfrm>
          <a:prstGeom prst="rect">
            <a:avLst/>
          </a:prstGeom>
        </p:spPr>
      </p:pic>
      <p:pic>
        <p:nvPicPr>
          <p:cNvPr id="6" name="Picture 5" descr="A graph with a line and dots&#10;&#10;Description automatically generated">
            <a:extLst>
              <a:ext uri="{FF2B5EF4-FFF2-40B4-BE49-F238E27FC236}">
                <a16:creationId xmlns:a16="http://schemas.microsoft.com/office/drawing/2014/main" id="{CC12B1A0-8649-2FFB-60B5-02A526CBE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248" y="836124"/>
            <a:ext cx="4003469" cy="40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65CF-8207-313E-C8BC-DDC38A078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8AB36F-7D2C-2E4A-F991-D8409D0F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M5 Valid?</a:t>
            </a:r>
          </a:p>
        </p:txBody>
      </p:sp>
      <p:pic>
        <p:nvPicPr>
          <p:cNvPr id="2" name="Picture 1" descr="FinalProject_JohnFerrara_files/figure-pptx/m5_check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799" y="1398484"/>
            <a:ext cx="3969379" cy="31794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nalProject_JohnFerrara_files/figure-pptx/m5_check2-1.png">
            <a:extLst>
              <a:ext uri="{FF2B5EF4-FFF2-40B4-BE49-F238E27FC236}">
                <a16:creationId xmlns:a16="http://schemas.microsoft.com/office/drawing/2014/main" id="{BF71A579-2E23-55B8-DDC9-B0C59173F5C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04720" y="58717"/>
            <a:ext cx="3774261" cy="24429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nalProject_JohnFerrara_files/figure-pptx/m5_check3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04721" y="2571750"/>
            <a:ext cx="3673321" cy="25717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880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641F8-9E21-23BB-E171-2C4BCA8E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131996-D2D4-B814-916C-BB9FD0D21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F726E-7E44-0627-CBCB-570DFF972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3E159AE-57A7-492F-C404-D272403DD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26D87-5CB4-AFFE-B927-5F6BE60EF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678A55-961D-7A07-D32B-D5FC22C50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9A10EE-9BE8-B4A7-366B-46D4FD44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388888-7C49-3381-1580-86266720B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50872-FEE3-1BA7-2A86-F3A7706B6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C85F3315-A8F0-3A94-5253-646893E5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F5CD6-492B-6D00-D171-E1B1FE65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Analysis</a:t>
            </a: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22ABA80-1B86-FDDC-6D72-40A80DAB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E2065ED-1D4A-CE7D-40F0-C5C04E71D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5" y="1703376"/>
            <a:ext cx="5081977" cy="7369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MODEL 6: Relationship Between Logged Adult Homeless Population and Logged Total Number of Used Syringes Collected at the Borough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D0DEB-8D5C-4D5B-5E2C-55D79985A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29" y="2553479"/>
            <a:ext cx="4542491" cy="2491433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5FE635DE-539A-D7FC-774D-27AF9D526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413" y="1053318"/>
            <a:ext cx="3991594" cy="39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0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220" y="1775637"/>
            <a:ext cx="7623544" cy="316318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hlinkClick r:id="rId2"/>
              </a:rPr>
              <a:t>NYC Parks Syringe Collection Data</a:t>
            </a:r>
            <a:endParaRPr lang="en-US" sz="1600" b="1" dirty="0"/>
          </a:p>
          <a:p>
            <a:pPr marL="0" indent="0">
              <a:buNone/>
            </a:pPr>
            <a:r>
              <a:rPr lang="en-US" sz="1400" b="1" dirty="0"/>
              <a:t>Overview: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Collected by NYC Parks Department staff and non-profits.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Tracks improperly discarded syringes in public parks.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Data grouped by Parks Districts, each row represents daily totals.</a:t>
            </a:r>
          </a:p>
          <a:p>
            <a:pPr marL="0" indent="0">
              <a:buNone/>
            </a:pPr>
            <a:r>
              <a:rPr lang="en-US" sz="1400" b="1" dirty="0"/>
              <a:t>Key Assumptions: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Total ground syringes collected reflect improper disposal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Combining kiosk and ground syringe totals ensures comprehensive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Syringe disposal habits may vary between housed and unhoused populations but are not explicitly categorized in the data.</a:t>
            </a:r>
          </a:p>
          <a:p>
            <a:pPr marL="0" indent="0">
              <a:buNone/>
            </a:pPr>
            <a:r>
              <a:rPr lang="en-US" sz="1400" b="1" dirty="0"/>
              <a:t>Source Format &amp; Ingestion: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Data sourced as CSV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Ingested using NYC Open Data API iteratively.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0" lvl="0" indent="0">
              <a:lnSpc>
                <a:spcPct val="90000"/>
              </a:lnSpc>
              <a:buNone/>
            </a:pPr>
            <a:endParaRPr lang="en-US" sz="13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F63FB-85C5-E9CE-8101-C2C5B49B6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D4AA5C-0159-01C8-4A92-0DF911F8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M6 Valid?</a:t>
            </a:r>
          </a:p>
        </p:txBody>
      </p:sp>
      <p:pic>
        <p:nvPicPr>
          <p:cNvPr id="2" name="Picture 1" descr="FinalProject_JohnFerrara_files/figure-pptx/m6_check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7671" y="1347017"/>
            <a:ext cx="3451510" cy="27646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nalProject_JohnFerrara_files/figure-pptx/m6_check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25882" y="0"/>
            <a:ext cx="3324266" cy="26627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nalProject_JohnFerrara_files/figure-pptx/m6_check3-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21946" y="2729338"/>
            <a:ext cx="3784844" cy="23711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736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104973"/>
              </p:ext>
            </p:extLst>
          </p:nvPr>
        </p:nvGraphicFramePr>
        <p:xfrm>
          <a:off x="106877" y="547456"/>
          <a:ext cx="8942119" cy="449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3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4554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Regression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Geography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Adjusted 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Correlation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24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Adult Homeless Pop. &amp; Total Housing </a:t>
                      </a:r>
                      <a:r>
                        <a:rPr sz="900" dirty="0" err="1"/>
                        <a:t>Proj</a:t>
                      </a:r>
                      <a:r>
                        <a:rPr sz="900" dirty="0"/>
                        <a:t>. Prev 5 Yrs. (Logged)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Community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log(</a:t>
                      </a:r>
                      <a:r>
                        <a:rPr sz="900" dirty="0" err="1"/>
                        <a:t>avg_homeless_count</a:t>
                      </a:r>
                      <a:r>
                        <a:rPr sz="900" dirty="0"/>
                        <a:t>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log(</a:t>
                      </a:r>
                      <a:r>
                        <a:rPr sz="900" dirty="0" err="1"/>
                        <a:t>housingsum</a:t>
                      </a:r>
                      <a:r>
                        <a:rPr sz="900" dirty="0"/>
                        <a:t>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0.2725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0.2676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4.54e-12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May not be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947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Adult Homeless Pop. &amp; Total Recovered Syringe Count (Logged)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Community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log(total_syringe_ests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log(</a:t>
                      </a:r>
                      <a:r>
                        <a:rPr sz="900" dirty="0" err="1"/>
                        <a:t>avg_homeless_count</a:t>
                      </a:r>
                      <a:r>
                        <a:rPr sz="900" dirty="0"/>
                        <a:t>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0.1096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0.1037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2.914e-05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Should be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58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Adult Homeless Pop. &amp; Total Housing Proj. Prev 5 Yrs. (Logged)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Borough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log(avg_homeless_count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log(housingsum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0.6862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0.6741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5.27e-08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May not be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07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Adult Homeless Pop. &amp; Avg. YOY Pct. Chg. Housing </a:t>
                      </a:r>
                      <a:r>
                        <a:rPr sz="900" dirty="0" err="1"/>
                        <a:t>Proj</a:t>
                      </a:r>
                      <a:r>
                        <a:rPr sz="900" dirty="0"/>
                        <a:t>. Prev 5 Yrs. (Logged)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Borough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log(avg_homeless_count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log(avg_yoy_change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0.1922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0.1497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0.04681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Indirect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May not be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275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Adult Homeless Pop. &amp; Total Recovered Syringe Count (Logged)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Borough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log(total_syringes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log(avg_homeless_count + 1)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0.2189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0.1889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0.01205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sz="900" dirty="0"/>
                        <a:t>May not be 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1484D52-BAE2-5B95-09A5-47E64D0A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8" y="46647"/>
            <a:ext cx="7468820" cy="43713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Statistically Significant Regression Results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A5B3-FEC2-3FB1-DCA4-815DAFC3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C5982-5CD9-2B69-3EF0-2BD189F8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73" y="1451344"/>
            <a:ext cx="7466521" cy="34343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Community District Level Results</a:t>
            </a:r>
          </a:p>
          <a:p>
            <a:pPr marL="0" indent="0">
              <a:buNone/>
            </a:pPr>
            <a:r>
              <a:rPr lang="en-US" sz="1600" dirty="0"/>
              <a:t>Overall, the validity of the models is in question, they may not be valid.</a:t>
            </a:r>
            <a:br>
              <a:rPr lang="en-US" sz="1600" dirty="0"/>
            </a:br>
            <a:r>
              <a:rPr lang="en-US" sz="1600" dirty="0"/>
              <a:t> </a:t>
            </a:r>
            <a:endParaRPr lang="en-US" b="1" u="sng" dirty="0"/>
          </a:p>
          <a:p>
            <a:pPr marL="0" indent="0">
              <a:buNone/>
            </a:pPr>
            <a:r>
              <a:rPr lang="en-US" b="1" dirty="0"/>
              <a:t>Model 1: </a:t>
            </a:r>
            <a:r>
              <a:rPr lang="en-US" dirty="0"/>
              <a:t>Direct relationship between completed housing projects and adult homeless population.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b="1" dirty="0"/>
              <a:t>Key Stats:</a:t>
            </a:r>
            <a:endParaRPr lang="en-US" dirty="0"/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27% of variance in homeless population explained by housing projects.</a:t>
            </a:r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Unexpected result: Homeless population increased as housing projects increased.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dirty="0"/>
              <a:t>Rejects null hypothesis; confirms alternative hypothesis.</a:t>
            </a:r>
          </a:p>
          <a:p>
            <a:pPr marL="0" indent="0">
              <a:buNone/>
            </a:pPr>
            <a:r>
              <a:rPr lang="en-US" b="1" dirty="0"/>
              <a:t>Model 2 : </a:t>
            </a:r>
            <a:r>
              <a:rPr lang="en-US" dirty="0"/>
              <a:t>Not Statistically Significant </a:t>
            </a:r>
          </a:p>
          <a:p>
            <a:pPr marL="0" indent="0">
              <a:buNone/>
            </a:pPr>
            <a:r>
              <a:rPr lang="en-US" b="1" dirty="0"/>
              <a:t>Model 3: </a:t>
            </a:r>
            <a:r>
              <a:rPr lang="en-US" dirty="0"/>
              <a:t>Direct relationship between syringes collected and adult homeless population.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b="1" dirty="0"/>
              <a:t>Key Stats:</a:t>
            </a:r>
            <a:endParaRPr lang="en-US" dirty="0"/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10% of variance in syringe counts explained by homeless population size.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dirty="0"/>
              <a:t>Rejects null hypothesis; confirms alternative hypothesis.</a:t>
            </a:r>
          </a:p>
          <a:p>
            <a:pPr marL="157162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27D0C-246D-D0B6-E3B3-EE40E6EA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8C3-9638-3E67-56CA-B8E5379E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457200"/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9911E-46A0-5473-4D6C-5FED3D0E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1345019"/>
            <a:ext cx="7434559" cy="35512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b="1" u="sng" dirty="0"/>
              <a:t>Borough Level Results</a:t>
            </a:r>
          </a:p>
          <a:p>
            <a:pPr marL="0" indent="0">
              <a:buNone/>
            </a:pPr>
            <a:r>
              <a:rPr lang="en-US" sz="1800" dirty="0"/>
              <a:t>Overall, the validity of the models is in question, they may not be valid. 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Model 4: </a:t>
            </a:r>
            <a:r>
              <a:rPr lang="en-US" dirty="0"/>
              <a:t>Direct relationship between housing projects and homeless population.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b="1" dirty="0"/>
              <a:t>Key Stats:</a:t>
            </a:r>
            <a:endParaRPr lang="en-US" dirty="0"/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67% of variance in homeless population explained by housing projects.</a:t>
            </a:r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Stronger correlation compared to community district level.</a:t>
            </a:r>
          </a:p>
          <a:p>
            <a:pPr marL="0" indent="0">
              <a:buNone/>
            </a:pPr>
            <a:r>
              <a:rPr lang="en-US" b="1" dirty="0"/>
              <a:t>Model 5: </a:t>
            </a:r>
            <a:r>
              <a:rPr lang="en-US" dirty="0"/>
              <a:t>Indirect relationship between YOY change in housing projects and homeless population.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b="1" dirty="0"/>
              <a:t>Key Stats:</a:t>
            </a:r>
            <a:endParaRPr lang="en-US" dirty="0"/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15% of variance in homeless population explained by YOY housing change.</a:t>
            </a:r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Larger YOY increases correlate with a decrease in homeless population.</a:t>
            </a:r>
          </a:p>
          <a:p>
            <a:pPr marL="0" indent="0">
              <a:buNone/>
            </a:pPr>
            <a:r>
              <a:rPr lang="en-US" b="1" dirty="0"/>
              <a:t>Model 6: </a:t>
            </a:r>
            <a:r>
              <a:rPr lang="en-US" dirty="0"/>
              <a:t>Direct relationship between syringes collected and homeless population.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b="1" dirty="0"/>
              <a:t>Key Stats:</a:t>
            </a:r>
            <a:endParaRPr lang="en-US" dirty="0"/>
          </a:p>
          <a:p>
            <a:pPr marL="842963" lvl="1" indent="-228600">
              <a:buFont typeface="Arial" panose="020B0604020202020204" pitchFamily="34" charset="0"/>
              <a:buChar char="•"/>
            </a:pPr>
            <a:r>
              <a:rPr lang="en-US" dirty="0"/>
              <a:t>19% of variance in syringe counts explained by homeless population.</a:t>
            </a:r>
          </a:p>
          <a:p>
            <a:pPr marL="314325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8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B7A4-6F03-97BB-6A64-CF21D273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Takeaways</a:t>
            </a:r>
            <a:endParaRPr lang="en-US" dirty="0"/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dirty="0"/>
              <a:t>An unexpected direct relationship exists between completed housing projects and homelessness. This may mean that many high-end developments in wealthier, gentrifying areas may be correlated a potential exacerbation of affordable housing shortages rather than alleviating homelessness.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dirty="0"/>
              <a:t>A Year-Over-Year (YOY) increase in housing projects correlates with reduced homelessness. This may indicate efforts to address housing needs in underserved areas, where development helps mitigate the issue.</a:t>
            </a:r>
          </a:p>
          <a:p>
            <a:pPr marL="442912" indent="-285750">
              <a:buFont typeface="Arial" panose="020B0604020202020204" pitchFamily="34" charset="0"/>
              <a:buChar char="•"/>
            </a:pPr>
            <a:r>
              <a:rPr lang="en-US" dirty="0"/>
              <a:t>The direct relationship between homelessness and syringe recovery underscores how reducing homelessness could improve public health outcomes in this dimension.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83766E-1016-A3C3-9327-4AD6D6C68E3F}"/>
              </a:ext>
            </a:extLst>
          </p:cNvPr>
          <p:cNvSpPr txBox="1">
            <a:spLocks/>
          </p:cNvSpPr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3200">
                <a:solidFill>
                  <a:srgbClr val="EBEBEB"/>
                </a:solidFill>
              </a:rPr>
              <a:t>Results and Conclusion</a:t>
            </a:r>
            <a:endParaRPr lang="en-US" sz="32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9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D508-C9B2-42AD-5CE0-5CF33282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56A4E-FDA6-D38C-775E-5EEA1248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Issues for Next Steps</a:t>
            </a:r>
          </a:p>
          <a:p>
            <a:r>
              <a:rPr lang="en-US" dirty="0"/>
              <a:t>The data used lacks differentiation between luxury developments and affordable housing. Key metrics like total units added, affordable units created, or rent-stabilized units removed are absent. More granular data is needed.</a:t>
            </a:r>
          </a:p>
          <a:p>
            <a:r>
              <a:rPr lang="en-US" dirty="0"/>
              <a:t>Differences in zoning, the presence of parks, and shelter access across Community Districts/ Boroughs may have skewed numbers. City wide analysis over more years, or targeted case studies may be more ideal or this type of analysis.</a:t>
            </a:r>
          </a:p>
          <a:p>
            <a:r>
              <a:rPr lang="en-US" dirty="0"/>
              <a:t>Shelter-based data excludes unsheltered individuals, leaving a significant gap in understanding the true scale of homelessness.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50EE2E-06F7-0947-9DFB-E6D1B89B588D}"/>
              </a:ext>
            </a:extLst>
          </p:cNvPr>
          <p:cNvSpPr txBox="1">
            <a:spLocks/>
          </p:cNvSpPr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3200">
                <a:solidFill>
                  <a:srgbClr val="EBEBEB"/>
                </a:solidFill>
              </a:rPr>
              <a:t>Results and Conclusion</a:t>
            </a:r>
            <a:endParaRPr lang="en-US" sz="32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0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F70D9-3522-E946-9D4A-F8B1C88C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7508-7327-4DE8-CEBA-04E56FC0B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1886570"/>
            <a:ext cx="7207780" cy="30097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b="1" dirty="0">
                <a:hlinkClick r:id="rId2"/>
              </a:rPr>
              <a:t>NYC Dept. City Planning Housing Database</a:t>
            </a:r>
            <a:endParaRPr lang="en-US" sz="3600" b="1" dirty="0"/>
          </a:p>
          <a:p>
            <a:pPr marL="0" indent="0">
              <a:buNone/>
            </a:pPr>
            <a:r>
              <a:rPr lang="en-US" sz="4400" b="1" dirty="0"/>
              <a:t>Overview:	</a:t>
            </a:r>
          </a:p>
          <a:p>
            <a:pPr marL="0" indent="0">
              <a:buNone/>
            </a:pPr>
            <a:r>
              <a:rPr lang="en-US" sz="4400" b="1" dirty="0"/>
              <a:t>	</a:t>
            </a:r>
            <a:r>
              <a:rPr lang="en-US" sz="4400" dirty="0"/>
              <a:t>Data from NYC Department of City Planning (DCP).</a:t>
            </a:r>
          </a:p>
          <a:p>
            <a:pPr marL="0" indent="0">
              <a:buNone/>
            </a:pPr>
            <a:r>
              <a:rPr lang="en-US" sz="4400" dirty="0"/>
              <a:t>	Includes construction, renovation, and demolition job counts by geographic area.</a:t>
            </a:r>
          </a:p>
          <a:p>
            <a:pPr marL="0" indent="0">
              <a:buNone/>
            </a:pPr>
            <a:r>
              <a:rPr lang="en-US" sz="4400" dirty="0"/>
              <a:t>	Analysis focused on yearly counts of completed projects for Community Districts (2010–2020).</a:t>
            </a:r>
          </a:p>
          <a:p>
            <a:pPr marL="0" indent="0">
              <a:buNone/>
            </a:pPr>
            <a:r>
              <a:rPr lang="en-US" sz="4400" b="1" dirty="0"/>
              <a:t>Assumptions:</a:t>
            </a:r>
          </a:p>
          <a:p>
            <a:pPr marL="0" indent="0">
              <a:buNone/>
            </a:pPr>
            <a:r>
              <a:rPr lang="en-US" sz="4400" b="1" dirty="0"/>
              <a:t>	</a:t>
            </a:r>
            <a:r>
              <a:rPr lang="en-US" sz="4400" dirty="0"/>
              <a:t>Higher construction job counts correlate with improved housing conditions/availability.</a:t>
            </a:r>
          </a:p>
          <a:p>
            <a:pPr marL="0" indent="0">
              <a:buNone/>
            </a:pPr>
            <a:r>
              <a:rPr lang="en-US" sz="4400" dirty="0"/>
              <a:t>	Data does not differentiate between new buildings, alterations, or demolitions.</a:t>
            </a:r>
          </a:p>
          <a:p>
            <a:pPr marL="0" indent="0">
              <a:buNone/>
            </a:pPr>
            <a:r>
              <a:rPr lang="en-US" sz="4400" b="1" dirty="0"/>
              <a:t>Source Format &amp; Ingestion:</a:t>
            </a:r>
          </a:p>
          <a:p>
            <a:pPr marL="0" indent="0">
              <a:buNone/>
            </a:pPr>
            <a:r>
              <a:rPr lang="en-US" sz="4400" b="1" dirty="0"/>
              <a:t>	</a:t>
            </a:r>
            <a:r>
              <a:rPr lang="en-US" sz="4400" dirty="0"/>
              <a:t>Data downloaded as a zip file.</a:t>
            </a:r>
          </a:p>
          <a:p>
            <a:pPr marL="0" indent="0">
              <a:buNone/>
            </a:pPr>
            <a:r>
              <a:rPr lang="en-US" sz="4400" dirty="0"/>
              <a:t>	Extracted and processed a single CSV file for Community District data.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2918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1D40B-210A-96E8-E2A1-51D589E7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9D8E-FAFC-5EF8-53B3-D63A07D6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8" y="1823484"/>
            <a:ext cx="6963231" cy="2862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>
                <a:hlinkClick r:id="rId2"/>
              </a:rPr>
              <a:t>NYC Parks Districts</a:t>
            </a:r>
            <a:endParaRPr lang="en-US" sz="1600" b="1" dirty="0"/>
          </a:p>
          <a:p>
            <a:pPr marL="0" indent="0">
              <a:buNone/>
            </a:pPr>
            <a:r>
              <a:rPr lang="en-US" sz="1300" b="1" dirty="0"/>
              <a:t>Overview: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Maps NYC Parks Districts to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Parsing and flattening for multiple CD values per Parks District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Used to estimate syringe counts at the Community District level.</a:t>
            </a:r>
          </a:p>
          <a:p>
            <a:pPr marL="0" indent="0">
              <a:buNone/>
            </a:pPr>
            <a:r>
              <a:rPr lang="en-US" sz="1300" b="1" dirty="0"/>
              <a:t>Key Steps: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Syringe data joined with crosswalk to map syringe counts to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crosswalk table providing a unique value count for mapping.</a:t>
            </a:r>
          </a:p>
          <a:p>
            <a:pPr marL="0" indent="0">
              <a:buNone/>
            </a:pPr>
            <a:r>
              <a:rPr lang="en-US" sz="1300" b="1" dirty="0"/>
              <a:t>Source Format &amp; Ingestion: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Directly ingested from a single CSV URL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9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0C48F-DEA8-48D2-039B-EE16004C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CE69-429B-046D-B5DB-870986F8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8" y="1775638"/>
            <a:ext cx="7485321" cy="29824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hlinkClick r:id="rId2"/>
              </a:rPr>
              <a:t>NYC Dept. Homelessness Services Individual Census</a:t>
            </a:r>
            <a:endParaRPr lang="en-US" sz="1400" b="1" dirty="0"/>
          </a:p>
          <a:p>
            <a:pPr marL="0" indent="0">
              <a:buNone/>
            </a:pPr>
            <a:r>
              <a:rPr lang="en-US" sz="1300" b="1" dirty="0"/>
              <a:t>Overview: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Contains population counts for various types of shelters across NYC.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Focused on adult-only shelter categories (e.g., Adult Family Shelter, Adult Shelter).</a:t>
            </a:r>
          </a:p>
          <a:p>
            <a:pPr marL="0" indent="0">
              <a:buNone/>
            </a:pPr>
            <a:r>
              <a:rPr lang="en-US" sz="1300" b="1" dirty="0"/>
              <a:t>Key Assumptions: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Intravenous drug users likely to be adults, not families with children.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Excluded shelter counts for family-only categories.</a:t>
            </a:r>
          </a:p>
          <a:p>
            <a:pPr marL="0" indent="0">
              <a:buNone/>
            </a:pPr>
            <a:r>
              <a:rPr lang="en-US" sz="1300" b="1" dirty="0"/>
              <a:t>Source Format &amp; Ingestion: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Data sourced from JSON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Processed by summing relevant columns and averaging annual values for Community Districts.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5242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Ingestion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251" y="1729474"/>
            <a:ext cx="7655441" cy="30744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1. NYC Parks Syringe Collection Data</a:t>
            </a:r>
            <a:endParaRPr lang="en-US" sz="11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API ingestion with chunking (1,000-row increments).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Combined multiple chunks into a single Data Frame.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2. NYC Dept. City Planning Housing Database</a:t>
            </a:r>
            <a:endParaRPr lang="en-US" sz="11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Downloaded zip file from the NYC DCP website.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Extracted and processed a specific CSV for Community District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3. NYC Parks Districts Crosswalk</a:t>
            </a:r>
            <a:endParaRPr lang="en-US" sz="11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Directly ingested from a CSV URL.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Used to align geographic boundaries between Parks Districts and Community Districts.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4. NYC Dept. Homelessness Services Census</a:t>
            </a:r>
            <a:endParaRPr lang="en-US" sz="11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Pulled data via JSON API in chunks (based on row limits).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Processed columns related to adult-only shelter populations.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Aggregated annual averages for Community Districts.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endParaRPr lang="en-US" sz="900" dirty="0">
              <a:latin typeface="Courier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C3999-4671-1416-8186-AD4DDB30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2FD8B-1597-C462-8042-DD65E4C42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28" y="1729474"/>
            <a:ext cx="7963786" cy="30744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Syringe Data Processing: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Aggregated daily syringe totals to annual totals per Parks District.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Used crosswalk data to map Parks Districts to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Divided syringe totals by number of overlapping Community Districts to estimate syringes per district.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Controlling for Varying Geographies: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Addressed inconsistencies between Parks Districts and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Divided Parks District syringe totals by the number of overlapping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Limitations: No latitude/longitude data to enable spatial joins.</a:t>
            </a:r>
          </a:p>
        </p:txBody>
      </p:sp>
    </p:spTree>
    <p:extLst>
      <p:ext uri="{BB962C8B-B14F-4D97-AF65-F5344CB8AC3E}">
        <p14:creationId xmlns:p14="http://schemas.microsoft.com/office/powerpoint/2010/main" val="1826432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0CCD7-3C48-AAD0-4642-E977ED46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Processing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BC10-0704-8BC8-C976-08E1D0900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58" y="1839262"/>
            <a:ext cx="7254201" cy="30198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/>
              <a:t>Housing Data Processing: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Imported construction data(2010–2023) for Community Districts.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Aggregated respective five years of prior construction jobs for each syringe/ homeless collection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Calculated average Year-Over-Year changes in housing jobs for 5-year window.</a:t>
            </a:r>
          </a:p>
          <a:p>
            <a:pPr marL="0" indent="0">
              <a:buNone/>
            </a:pPr>
            <a:r>
              <a:rPr lang="en-US" sz="1400" b="1" dirty="0"/>
              <a:t>Homeless Population Data Processing: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Summed row-specific adult shelter counts to estimate total unhoused adults for each collection 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Averaged annual totals by Community Districts.</a:t>
            </a:r>
          </a:p>
          <a:p>
            <a:pPr marL="0" indent="0">
              <a:buNone/>
            </a:pPr>
            <a:r>
              <a:rPr lang="en-US" sz="1400" b="1" dirty="0"/>
              <a:t>Integration: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Combined processed syringe, housing, and homeless population datasets for analysis.</a:t>
            </a:r>
          </a:p>
        </p:txBody>
      </p:sp>
    </p:spTree>
    <p:extLst>
      <p:ext uri="{BB962C8B-B14F-4D97-AF65-F5344CB8AC3E}">
        <p14:creationId xmlns:p14="http://schemas.microsoft.com/office/powerpoint/2010/main" val="2672006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1931</Words>
  <Application>Microsoft Office PowerPoint</Application>
  <PresentationFormat>On-screen Show (16:9)</PresentationFormat>
  <Paragraphs>270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Century Gothic</vt:lpstr>
      <vt:lpstr>Courier</vt:lpstr>
      <vt:lpstr>Wingdings 3</vt:lpstr>
      <vt:lpstr>Ion</vt:lpstr>
      <vt:lpstr>Exploring Housing, Homelessness and Public Syringe Recovery </vt:lpstr>
      <vt:lpstr>Research Questions</vt:lpstr>
      <vt:lpstr>Data Sources</vt:lpstr>
      <vt:lpstr>Data Sources</vt:lpstr>
      <vt:lpstr>Data Sources</vt:lpstr>
      <vt:lpstr>Data Sources</vt:lpstr>
      <vt:lpstr>Ingestion Methods</vt:lpstr>
      <vt:lpstr>Processing Methodology</vt:lpstr>
      <vt:lpstr>Processing Methodology</vt:lpstr>
      <vt:lpstr>Analysis</vt:lpstr>
      <vt:lpstr>Analysis</vt:lpstr>
      <vt:lpstr>Analysis</vt:lpstr>
      <vt:lpstr>Analysis</vt:lpstr>
      <vt:lpstr>Analysis</vt:lpstr>
      <vt:lpstr>PowerPoint Presentation</vt:lpstr>
      <vt:lpstr>PowerPoint Presentation</vt:lpstr>
      <vt:lpstr>PowerPoint Presentation</vt:lpstr>
      <vt:lpstr>PowerPoint Presentation</vt:lpstr>
      <vt:lpstr>Analysis</vt:lpstr>
      <vt:lpstr>M1 Valid?</vt:lpstr>
      <vt:lpstr>Analysis</vt:lpstr>
      <vt:lpstr>Analysis</vt:lpstr>
      <vt:lpstr>M3 Valid?</vt:lpstr>
      <vt:lpstr>Analysis</vt:lpstr>
      <vt:lpstr>Analysis</vt:lpstr>
      <vt:lpstr>M4 Valid?</vt:lpstr>
      <vt:lpstr>Analysis</vt:lpstr>
      <vt:lpstr>M5 Valid?</vt:lpstr>
      <vt:lpstr>Analysis</vt:lpstr>
      <vt:lpstr>M6 Valid?</vt:lpstr>
      <vt:lpstr>Statistically Significant Regression Results</vt:lpstr>
      <vt:lpstr>Results and Conclusion</vt:lpstr>
      <vt:lpstr>Results and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FinalProject - DATA 606 &amp; DATA 607</dc:title>
  <dc:creator>John Ferrara</dc:creator>
  <cp:keywords/>
  <cp:lastModifiedBy>John Ferrara</cp:lastModifiedBy>
  <cp:revision>19</cp:revision>
  <dcterms:created xsi:type="dcterms:W3CDTF">2024-12-09T00:19:23Z</dcterms:created>
  <dcterms:modified xsi:type="dcterms:W3CDTF">2024-12-09T18:36:48Z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2024-12-08</vt:lpwstr>
  </property>
  <property fmtid="{D5CDD505-2E9C-101B-9397-08002B2CF9AE}" pid="3" name="output">
    <vt:lpwstr/>
  </property>
</Properties>
</file>